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93" r:id="rId6"/>
    <p:sldId id="304" r:id="rId7"/>
    <p:sldId id="305" r:id="rId8"/>
    <p:sldId id="306" r:id="rId9"/>
    <p:sldId id="307" r:id="rId10"/>
    <p:sldId id="308" r:id="rId11"/>
    <p:sldId id="309" r:id="rId12"/>
    <p:sldId id="259" r:id="rId13"/>
    <p:sldId id="310" r:id="rId14"/>
    <p:sldId id="311" r:id="rId15"/>
    <p:sldId id="312" r:id="rId16"/>
    <p:sldId id="31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0033"/>
    <a:srgbClr val="0033CC"/>
    <a:srgbClr val="FF0000"/>
    <a:srgbClr val="EB0F34"/>
    <a:srgbClr val="FF0066"/>
    <a:srgbClr val="336600"/>
    <a:srgbClr val="3DAA0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564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4D71D-D42A-4CF8-A01F-C95DFF95C73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94797-75F9-44BB-B756-F5449AFE3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7291-4CCA-45C2-9748-4EC2972A591C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7CC24-56BB-41F0-B930-85D04850AE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38151-7C1F-4C99-8158-A983F44EB83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8F66E-B634-4108-B2CB-43074445B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F3BBF-3820-443F-8393-5963D892D65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1EF42-3304-426B-8338-6BCAAC9EED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37E58-8FAD-446F-8936-9776FEA1947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03E6B-D81C-49B2-9E27-B052B749D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0027E-0D48-4877-AEAB-EB378407C62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15AA9-0E57-4467-8ABE-8D6EBBAD2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D9F8-6149-408E-ACA6-CB31F996F38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66FF1-F10C-4DBC-A1FC-C2C3664B3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426C7-B1D5-4D0C-AF4E-40DABC8F417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513E9-D502-4162-BD69-F0CE6D04D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2C0DC-629D-420E-A468-E8BE0FDA062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D775F-9F0E-4112-92E9-28817AE3D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3A9A4-F021-47ED-A026-1A967522E6B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DBF84-3353-4807-95C5-E10DC2FE65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CC9B9-C387-44B6-B0AD-98182E2BE2A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3BA1D-93D3-4B28-92C8-E7E1FC3A9B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13C92AB-66E7-4AC4-8F1F-77A8FC3198F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BBF0A7-E364-4E80-955D-5114DC5A8D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085"/>
            <a:ext cx="8784976" cy="248681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ru-RU" sz="28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Переходные процессы 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электроэнергетических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системах»</a:t>
            </a:r>
            <a:endParaRPr lang="ru-RU" sz="2800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92375"/>
            <a:ext cx="9144000" cy="4149725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Раздел 4</a:t>
            </a:r>
          </a:p>
          <a:p>
            <a:r>
              <a:rPr lang="ru-RU" b="1" smtClean="0">
                <a:solidFill>
                  <a:srgbClr val="0070C0"/>
                </a:solidFill>
              </a:rPr>
              <a:t>ЛЕКЦИЯ №11 </a:t>
            </a:r>
            <a:r>
              <a:rPr lang="ru-RU" b="1" smtClean="0">
                <a:solidFill>
                  <a:srgbClr val="FF0000"/>
                </a:solidFill>
                <a:latin typeface="Arial Black" pitchFamily="34" charset="0"/>
              </a:rPr>
              <a:t>Характеристики </a:t>
            </a:r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приёмной системы и устойчивость нагрузки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</a:pPr>
            <a:endParaRPr lang="ru-RU" sz="9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ru-RU" sz="2800" b="1" dirty="0" smtClean="0">
                <a:solidFill>
                  <a:schemeClr val="tx1"/>
                </a:solidFill>
              </a:rPr>
              <a:t>Учебные вопросы </a:t>
            </a:r>
            <a:r>
              <a:rPr lang="ru-RU" sz="2800" b="1" dirty="0" smtClean="0">
                <a:solidFill>
                  <a:schemeClr val="tx1"/>
                </a:solidFill>
              </a:rPr>
              <a:t>: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     1. 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Определение действительного предела </a:t>
            </a:r>
          </a:p>
          <a:p>
            <a:pPr algn="l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        мощности.</a:t>
            </a:r>
            <a:endParaRPr lang="ru-RU" sz="2400" b="1" dirty="0" smtClean="0">
              <a:solidFill>
                <a:srgbClr val="000066"/>
              </a:solidFill>
              <a:latin typeface="Arial Black" pitchFamily="34" charset="0"/>
            </a:endParaRPr>
          </a:p>
          <a:p>
            <a:pPr algn="just"/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     2. 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Расчёт статической устойчивости ЭЭС</a:t>
            </a:r>
          </a:p>
          <a:p>
            <a:pPr algn="just"/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        и коэффициент запаса.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6626225"/>
          </a:xfrm>
        </p:spPr>
        <p:txBody>
          <a:bodyPr anchor="t"/>
          <a:lstStyle/>
          <a:p>
            <a:pPr algn="l">
              <a:defRPr/>
            </a:pPr>
            <a:r>
              <a:rPr lang="ru-RU" sz="2800" dirty="0" smtClean="0">
                <a:latin typeface="+mn-lt"/>
              </a:rPr>
              <a:t>      </a:t>
            </a:r>
            <a:endParaRPr lang="ru-RU" sz="2800" dirty="0">
              <a:latin typeface="+mn-lt"/>
            </a:endParaRPr>
          </a:p>
        </p:txBody>
      </p:sp>
      <p:pic>
        <p:nvPicPr>
          <p:cNvPr id="59401" name="Picture 2" descr="Рис"/>
          <p:cNvPicPr>
            <a:picLocks noChangeAspect="1" noChangeArrowheads="1"/>
          </p:cNvPicPr>
          <p:nvPr/>
        </p:nvPicPr>
        <p:blipFill>
          <a:blip r:embed="rId3"/>
          <a:srcRect l="2432" t="2385" r="6326" b="3650"/>
          <a:stretch>
            <a:fillRect/>
          </a:stretch>
        </p:blipFill>
        <p:spPr bwMode="auto">
          <a:xfrm>
            <a:off x="395288" y="3302000"/>
            <a:ext cx="3278187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/>
          </p:cNvSpPr>
          <p:nvPr/>
        </p:nvSpPr>
        <p:spPr bwMode="auto">
          <a:xfrm>
            <a:off x="4140200" y="5229225"/>
            <a:ext cx="4719638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dirty="0"/>
              <a:t>Зависимость э. д. с. от напряжения при постоянной реактивной мощности </a:t>
            </a:r>
            <a:r>
              <a:rPr lang="ru-RU" sz="2400" dirty="0" smtClean="0"/>
              <a:t>нагрузки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59403" name="Прямоугольник 3"/>
          <p:cNvSpPr>
            <a:spLocks noChangeArrowheads="1"/>
          </p:cNvSpPr>
          <p:nvPr/>
        </p:nvSpPr>
        <p:spPr bwMode="auto">
          <a:xfrm>
            <a:off x="179388" y="115888"/>
            <a:ext cx="8785225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</a:rPr>
              <a:t> </a:t>
            </a:r>
            <a:r>
              <a:rPr lang="ru-RU" sz="2800" b="1">
                <a:solidFill>
                  <a:srgbClr val="002060"/>
                </a:solidFill>
              </a:rPr>
              <a:t>При представлении нагрузки неизменным сопротивлением х</a:t>
            </a:r>
            <a:r>
              <a:rPr lang="ru-RU" sz="2800" b="1" baseline="-25000">
                <a:solidFill>
                  <a:srgbClr val="002060"/>
                </a:solidFill>
              </a:rPr>
              <a:t>н</a:t>
            </a:r>
            <a:r>
              <a:rPr lang="ru-RU" sz="2800" b="1">
                <a:solidFill>
                  <a:srgbClr val="002060"/>
                </a:solidFill>
              </a:rPr>
              <a:t> ток нагрузки будет пропорционален напряжению </a:t>
            </a:r>
            <a:r>
              <a:rPr lang="ru-RU" sz="2800" b="1" i="1">
                <a:solidFill>
                  <a:srgbClr val="002060"/>
                </a:solidFill>
              </a:rPr>
              <a:t>U</a:t>
            </a:r>
            <a:r>
              <a:rPr lang="ru-RU" sz="2800" b="1">
                <a:solidFill>
                  <a:srgbClr val="002060"/>
                </a:solidFill>
              </a:rPr>
              <a:t> и зависимость </a:t>
            </a:r>
            <a:r>
              <a:rPr lang="ru-RU" sz="2800" b="1" i="1">
                <a:solidFill>
                  <a:srgbClr val="002060"/>
                </a:solidFill>
              </a:rPr>
              <a:t>Е= f(U)</a:t>
            </a:r>
            <a:r>
              <a:rPr lang="ru-RU" sz="2800" b="1">
                <a:solidFill>
                  <a:srgbClr val="002060"/>
                </a:solidFill>
              </a:rPr>
              <a:t> будет линейна:</a:t>
            </a:r>
            <a:endParaRPr lang="ru-RU" sz="2800"/>
          </a:p>
        </p:txBody>
      </p:sp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755650" y="1844675"/>
          <a:ext cx="6527800" cy="1150938"/>
        </p:xfrm>
        <a:graphic>
          <a:graphicData uri="http://schemas.openxmlformats.org/presentationml/2006/ole">
            <p:oleObj spid="_x0000_s59399" name="Формула" r:id="rId4" imgW="3073400" imgH="546100" progId="Equation.3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6626225"/>
          </a:xfrm>
        </p:spPr>
        <p:txBody>
          <a:bodyPr anchor="t"/>
          <a:lstStyle/>
          <a:p>
            <a:pPr algn="l">
              <a:defRPr/>
            </a:pPr>
            <a:r>
              <a:rPr lang="ru-RU" sz="3200" dirty="0" smtClean="0"/>
              <a:t>       </a:t>
            </a:r>
            <a:r>
              <a:rPr lang="ru-RU" sz="3200" b="1" dirty="0" smtClean="0">
                <a:solidFill>
                  <a:srgbClr val="C00000"/>
                </a:solidFill>
              </a:rPr>
              <a:t>При </a:t>
            </a:r>
            <a:r>
              <a:rPr lang="ru-RU" sz="3200" b="1" dirty="0">
                <a:solidFill>
                  <a:srgbClr val="C00000"/>
                </a:solidFill>
              </a:rPr>
              <a:t>представлении нагрузок постоянными сопротивлениями</a:t>
            </a:r>
            <a:r>
              <a:rPr lang="ru-RU" sz="3200" b="1" dirty="0">
                <a:solidFill>
                  <a:srgbClr val="000066"/>
                </a:solidFill>
              </a:rPr>
              <a:t> </a:t>
            </a:r>
            <a:r>
              <a:rPr lang="ru-RU" sz="3200" b="1" dirty="0" smtClean="0">
                <a:solidFill>
                  <a:srgbClr val="000066"/>
                </a:solidFill>
              </a:rPr>
              <a:t>задача </a:t>
            </a:r>
            <a:r>
              <a:rPr lang="ru-RU" sz="3200" b="1" dirty="0">
                <a:solidFill>
                  <a:srgbClr val="000066"/>
                </a:solidFill>
              </a:rPr>
              <a:t>построения характеристики мощности и определения действительного предела мощности чрезвычайно упрощается</a:t>
            </a:r>
            <a:r>
              <a:rPr lang="ru-RU" sz="3200" b="1" dirty="0" smtClean="0">
                <a:solidFill>
                  <a:srgbClr val="000066"/>
                </a:solidFill>
              </a:rPr>
              <a:t>. В этом случае</a:t>
            </a:r>
            <a:r>
              <a:rPr lang="ru-RU" sz="3200" b="1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3200" b="1" dirty="0">
                <a:solidFill>
                  <a:srgbClr val="000066"/>
                </a:solidFill>
                <a:latin typeface="+mn-lt"/>
              </a:rPr>
              <a:t>нет необходимости интересоваться характером изменения напряжения приемника.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Влияние харак­теристик приемника на действительный предел мощности </a:t>
            </a:r>
            <a:r>
              <a:rPr lang="ru-RU" sz="3200" b="1" dirty="0" smtClean="0">
                <a:solidFill>
                  <a:srgbClr val="000066"/>
                </a:solidFill>
                <a:latin typeface="+mn-lt"/>
              </a:rPr>
              <a:t>проявляется </a:t>
            </a:r>
            <a:r>
              <a:rPr lang="ru-RU" sz="3200" b="1" dirty="0">
                <a:solidFill>
                  <a:srgbClr val="000066"/>
                </a:solidFill>
                <a:latin typeface="+mn-lt"/>
              </a:rPr>
              <a:t>через собственные и взаимные проводимости, которые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опре­деляются с учетом сопротивлений нагрузок и местных генераторов</a:t>
            </a:r>
            <a:r>
              <a:rPr lang="ru-RU" sz="3200" b="1" dirty="0">
                <a:solidFill>
                  <a:srgbClr val="000066"/>
                </a:solidFill>
                <a:latin typeface="+mn-lt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4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1368425"/>
          </a:xfrm>
        </p:spPr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latin typeface="Arial Black" pitchFamily="34" charset="0"/>
              </a:rPr>
              <a:t>Вопрос 2. </a:t>
            </a:r>
            <a:r>
              <a:rPr lang="ru-RU" sz="2800" smtClean="0">
                <a:solidFill>
                  <a:srgbClr val="FF0000"/>
                </a:solidFill>
                <a:latin typeface="Arial Black" pitchFamily="34" charset="0"/>
              </a:rPr>
              <a:t>Расчёт статической устойчивости ЭЭС и коэффициент запаса.</a:t>
            </a:r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6144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61444" name="Rectangle 4"/>
          <p:cNvSpPr txBox="1">
            <a:spLocks/>
          </p:cNvSpPr>
          <p:nvPr/>
        </p:nvSpPr>
        <p:spPr bwMode="auto">
          <a:xfrm>
            <a:off x="179388" y="1557338"/>
            <a:ext cx="8785225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400"/>
              <a:t>   </a:t>
            </a:r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Нарушение устойчивости электростанций, как правило, влечет за собой и неустойчивость нагрузки. Точно так же и опрокидывание двигателей крупных потребителей, сопровождаемое резким снижением напряжения, может привести к выпадению из синхронизма генераторов, питающих данную нагрузку.</a:t>
            </a:r>
          </a:p>
          <a:p>
            <a:r>
              <a:rPr lang="ru-RU" sz="2800" b="1">
                <a:solidFill>
                  <a:srgbClr val="0033CC"/>
                </a:solidFill>
                <a:latin typeface="Calibri" pitchFamily="34" charset="0"/>
              </a:rPr>
              <a:t>     </a:t>
            </a:r>
            <a:r>
              <a:rPr lang="ru-RU" sz="2800" b="1">
                <a:solidFill>
                  <a:srgbClr val="EB0F34"/>
                </a:solidFill>
                <a:latin typeface="Calibri" pitchFamily="34" charset="0"/>
              </a:rPr>
              <a:t>При неравномерном распределении активных и реактивных мощностей станциями в условиях, приводящих к значительным углам между роторами генераторов в исследуемом режиме, представляется вероятным нарушение устойчивости работы станций.</a:t>
            </a:r>
            <a:r>
              <a:rPr lang="ru-RU" sz="2800">
                <a:solidFill>
                  <a:srgbClr val="EB0F34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EB0F34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61445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"/>
          <p:cNvPicPr>
            <a:picLocks noGrp="1"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188913"/>
            <a:ext cx="4056062" cy="3094037"/>
          </a:xfrm>
        </p:spPr>
      </p:pic>
      <p:sp>
        <p:nvSpPr>
          <p:cNvPr id="62466" name="Rectangle 4"/>
          <p:cNvSpPr txBox="1">
            <a:spLocks/>
          </p:cNvSpPr>
          <p:nvPr/>
        </p:nvSpPr>
        <p:spPr bwMode="auto">
          <a:xfrm>
            <a:off x="323850" y="3284538"/>
            <a:ext cx="84963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/>
              <a:t>Зависимости момента асинхронного двигателя и </a:t>
            </a:r>
          </a:p>
          <a:p>
            <a:pPr algn="ctr"/>
            <a:r>
              <a:rPr lang="ru-RU" sz="2400"/>
              <a:t>синхронизирующей мощности от скольжения двигателей</a:t>
            </a:r>
          </a:p>
        </p:txBody>
      </p:sp>
      <p:sp>
        <p:nvSpPr>
          <p:cNvPr id="62467" name="Rectangle 4"/>
          <p:cNvSpPr txBox="1">
            <a:spLocks/>
          </p:cNvSpPr>
          <p:nvPr/>
        </p:nvSpPr>
        <p:spPr bwMode="auto">
          <a:xfrm>
            <a:off x="107950" y="4149725"/>
            <a:ext cx="885666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2400" b="1">
                <a:solidFill>
                  <a:srgbClr val="0033CC"/>
                </a:solidFill>
                <a:latin typeface="Calibri" pitchFamily="34" charset="0"/>
              </a:rPr>
              <a:t>Расчеты устойчивости в этих случаях следует вести путем определения действительного предела мощности или вычисления синхронизирующей мощности. Наоборот, при симметричных схемах и режимах, приводящих к небольшим начальным углам целесообразно обращать внимание на устойчивость нагрузки и проверять устойчивость системы путем построения графика E = </a:t>
            </a:r>
            <a:r>
              <a:rPr lang="en-US" sz="2400" b="1" i="1">
                <a:solidFill>
                  <a:srgbClr val="0033CC"/>
                </a:solidFill>
                <a:latin typeface="Calibri" pitchFamily="34" charset="0"/>
              </a:rPr>
              <a:t>f </a:t>
            </a:r>
            <a:r>
              <a:rPr lang="ru-RU" sz="2400" b="1">
                <a:solidFill>
                  <a:srgbClr val="0033CC"/>
                </a:solidFill>
                <a:latin typeface="Calibri" pitchFamily="34" charset="0"/>
              </a:rPr>
              <a:t>(U).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6626225"/>
          </a:xfrm>
        </p:spPr>
        <p:txBody>
          <a:bodyPr/>
          <a:lstStyle/>
          <a:p>
            <a:pPr algn="l"/>
            <a:r>
              <a:rPr lang="ru-RU" sz="2400" b="1" smtClean="0">
                <a:solidFill>
                  <a:srgbClr val="0033CC"/>
                </a:solidFill>
              </a:rPr>
              <a:t>      Вследствие значительной разницы постоянных инерции СГ и АД устойчивость последнего проверялась при постоянном угле сдвига э. д. с. генераторов.   </a:t>
            </a:r>
            <a:br>
              <a:rPr lang="ru-RU" sz="2400" b="1" smtClean="0">
                <a:solidFill>
                  <a:srgbClr val="0033CC"/>
                </a:solidFill>
              </a:rPr>
            </a:br>
            <a:r>
              <a:rPr lang="ru-RU" sz="2400" b="1" smtClean="0">
                <a:solidFill>
                  <a:srgbClr val="0033CC"/>
                </a:solidFill>
              </a:rPr>
              <a:t>      Характеристика мощности двигателя показана в зависимости от скольжения </a:t>
            </a:r>
            <a:r>
              <a:rPr lang="ru-RU" sz="2400" b="1" i="1" smtClean="0">
                <a:solidFill>
                  <a:srgbClr val="0033CC"/>
                </a:solidFill>
              </a:rPr>
              <a:t>Рм</a:t>
            </a:r>
            <a:r>
              <a:rPr lang="ru-RU" sz="2400" b="1" smtClean="0">
                <a:solidFill>
                  <a:srgbClr val="0033CC"/>
                </a:solidFill>
              </a:rPr>
              <a:t> = </a:t>
            </a:r>
            <a:r>
              <a:rPr lang="en-US" sz="2400" b="1" i="1" smtClean="0">
                <a:solidFill>
                  <a:srgbClr val="0033CC"/>
                </a:solidFill>
              </a:rPr>
              <a:t>f </a:t>
            </a:r>
            <a:r>
              <a:rPr lang="ru-RU" sz="2400" b="1" smtClean="0">
                <a:solidFill>
                  <a:srgbClr val="0033CC"/>
                </a:solidFill>
              </a:rPr>
              <a:t>(</a:t>
            </a:r>
            <a:r>
              <a:rPr lang="en-US" sz="2400" b="1" smtClean="0">
                <a:solidFill>
                  <a:srgbClr val="0033CC"/>
                </a:solidFill>
              </a:rPr>
              <a:t>s</a:t>
            </a:r>
            <a:r>
              <a:rPr lang="ru-RU" sz="2400" b="1" smtClean="0">
                <a:solidFill>
                  <a:srgbClr val="0033CC"/>
                </a:solidFill>
              </a:rPr>
              <a:t>), при постоянном угле, отличном от нуля.</a:t>
            </a:r>
            <a:r>
              <a:rPr lang="ru-RU" sz="4000" smtClean="0"/>
              <a:t> </a:t>
            </a:r>
            <a:r>
              <a:rPr lang="ru-RU" sz="2400" b="1" smtClean="0">
                <a:solidFill>
                  <a:srgbClr val="0033CC"/>
                </a:solidFill>
              </a:rPr>
              <a:t>Здесь же даны значения синхронизирующей мощности</a:t>
            </a:r>
            <a:r>
              <a:rPr lang="ru-RU" sz="2400" b="1" i="1" smtClean="0">
                <a:solidFill>
                  <a:srgbClr val="0033CC"/>
                </a:solidFill>
              </a:rPr>
              <a:t>,</a:t>
            </a:r>
            <a:r>
              <a:rPr lang="ru-RU" sz="2400" b="1" smtClean="0">
                <a:solidFill>
                  <a:srgbClr val="0033CC"/>
                </a:solidFill>
              </a:rPr>
              <a:t> найденные для режимов работы генераторов при том же значении угла и различных исходных значениях скольжения двигателя </a:t>
            </a:r>
            <a:r>
              <a:rPr lang="en-US" sz="2400" b="1" smtClean="0">
                <a:solidFill>
                  <a:srgbClr val="0033CC"/>
                </a:solidFill>
              </a:rPr>
              <a:t>s</a:t>
            </a:r>
            <a:r>
              <a:rPr lang="ru-RU" sz="2400" b="1" smtClean="0">
                <a:solidFill>
                  <a:srgbClr val="0033CC"/>
                </a:solidFill>
              </a:rPr>
              <a:t>.</a:t>
            </a:r>
            <a:br>
              <a:rPr lang="ru-RU" sz="2400" b="1" smtClean="0">
                <a:solidFill>
                  <a:srgbClr val="0033CC"/>
                </a:solidFill>
              </a:rPr>
            </a:br>
            <a:r>
              <a:rPr lang="ru-RU" sz="2400" b="1" smtClean="0">
                <a:solidFill>
                  <a:srgbClr val="0033CC"/>
                </a:solidFill>
              </a:rPr>
              <a:t>       </a:t>
            </a:r>
            <a:r>
              <a:rPr lang="ru-RU" sz="2800" b="1" smtClean="0">
                <a:solidFill>
                  <a:schemeClr val="accent2"/>
                </a:solidFill>
              </a:rPr>
              <a:t>Синхронизирующая мощность определялась при учете нагрузки по статическим характеристикам, соответствующим принятым параметрам АД. В этих условиях синхронизирующая мощность, изменив знак плюс на минус, проходит через бесконечность, после чего она вновь становится положительной.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56663" cy="6626225"/>
          </a:xfrm>
        </p:spPr>
        <p:txBody>
          <a:bodyPr/>
          <a:lstStyle/>
          <a:p>
            <a:pPr algn="l"/>
            <a:r>
              <a:rPr lang="ru-RU" sz="2800" b="1" smtClean="0">
                <a:solidFill>
                  <a:srgbClr val="0033CC"/>
                </a:solidFill>
              </a:rPr>
              <a:t>Бесконечно больших значений</a:t>
            </a:r>
            <a:r>
              <a:rPr lang="ru-RU" sz="4000" b="1" smtClean="0">
                <a:solidFill>
                  <a:srgbClr val="0033CC"/>
                </a:solidFill>
              </a:rPr>
              <a:t> </a:t>
            </a:r>
            <a:r>
              <a:rPr lang="ru-RU" sz="2800" b="1" smtClean="0">
                <a:solidFill>
                  <a:srgbClr val="0033CC"/>
                </a:solidFill>
              </a:rPr>
              <a:t>синхронизирующая мощность (СМ) достигает в точке </a:t>
            </a:r>
            <a:r>
              <a:rPr lang="ru-RU" sz="2800" b="1" i="1" smtClean="0">
                <a:solidFill>
                  <a:srgbClr val="0033CC"/>
                </a:solidFill>
              </a:rPr>
              <a:t>В,</a:t>
            </a:r>
            <a:r>
              <a:rPr lang="ru-RU" sz="2800" b="1" smtClean="0">
                <a:solidFill>
                  <a:srgbClr val="0033CC"/>
                </a:solidFill>
              </a:rPr>
              <a:t> соответствующей максимуму характеристики мощности АД. При этом положительное значение</a:t>
            </a:r>
            <a:r>
              <a:rPr lang="ru-RU" sz="4000" b="1" smtClean="0">
                <a:solidFill>
                  <a:srgbClr val="0033CC"/>
                </a:solidFill>
              </a:rPr>
              <a:t> </a:t>
            </a:r>
            <a:r>
              <a:rPr lang="ru-RU" sz="2800" b="1" smtClean="0">
                <a:solidFill>
                  <a:srgbClr val="0033CC"/>
                </a:solidFill>
              </a:rPr>
              <a:t>СМ на второй ветви графика не свидетельствует об устойчивости системы в целом, поскольку из-за отрицательных значений производной </a:t>
            </a:r>
            <a:r>
              <a:rPr lang="ru-RU" sz="2800" b="1" i="1" smtClean="0">
                <a:solidFill>
                  <a:srgbClr val="0033CC"/>
                </a:solidFill>
              </a:rPr>
              <a:t>dP/ds</a:t>
            </a:r>
            <a:r>
              <a:rPr lang="ru-RU" sz="2800" b="1" smtClean="0">
                <a:solidFill>
                  <a:srgbClr val="0033CC"/>
                </a:solidFill>
              </a:rPr>
              <a:t> в этой области АД становится неустойчивым. СМ проходит через нуль в точке </a:t>
            </a:r>
            <a:r>
              <a:rPr lang="ru-RU" sz="2800" b="1" i="1" smtClean="0">
                <a:solidFill>
                  <a:srgbClr val="0033CC"/>
                </a:solidFill>
              </a:rPr>
              <a:t>А,</a:t>
            </a:r>
            <a:r>
              <a:rPr lang="ru-RU" sz="2800" b="1" smtClean="0">
                <a:solidFill>
                  <a:srgbClr val="0033CC"/>
                </a:solidFill>
              </a:rPr>
              <a:t> когда производная </a:t>
            </a:r>
            <a:r>
              <a:rPr lang="ru-RU" sz="2800" b="1" i="1" smtClean="0">
                <a:solidFill>
                  <a:srgbClr val="0033CC"/>
                </a:solidFill>
              </a:rPr>
              <a:t>dP/ds</a:t>
            </a:r>
            <a:r>
              <a:rPr lang="ru-RU" sz="2800" b="1" smtClean="0">
                <a:solidFill>
                  <a:srgbClr val="0033CC"/>
                </a:solidFill>
              </a:rPr>
              <a:t> остается еще положительной.</a:t>
            </a:r>
            <a:br>
              <a:rPr lang="ru-RU" sz="2800" b="1" smtClean="0">
                <a:solidFill>
                  <a:srgbClr val="0033CC"/>
                </a:solidFill>
              </a:rPr>
            </a:br>
            <a:r>
              <a:rPr lang="ru-RU" sz="2800" b="1" smtClean="0">
                <a:solidFill>
                  <a:srgbClr val="0033CC"/>
                </a:solidFill>
              </a:rPr>
              <a:t>При уменьшении исходного угла обе ветви кривой СМ сближаются и при угле равном нулю образуют непрерывную кривую, за исключением особой точки </a:t>
            </a:r>
            <a:r>
              <a:rPr lang="ru-RU" sz="2800" b="1" i="1" smtClean="0">
                <a:solidFill>
                  <a:srgbClr val="0033CC"/>
                </a:solidFill>
              </a:rPr>
              <a:t>С</a:t>
            </a:r>
            <a:r>
              <a:rPr lang="ru-RU" sz="2800" b="1" smtClean="0">
                <a:solidFill>
                  <a:srgbClr val="0033CC"/>
                </a:solidFill>
              </a:rPr>
              <a:t> , где СМ принимает любые значения, а производная </a:t>
            </a:r>
            <a:r>
              <a:rPr lang="ru-RU" sz="2800" b="1" i="1" smtClean="0">
                <a:solidFill>
                  <a:srgbClr val="0033CC"/>
                </a:solidFill>
              </a:rPr>
              <a:t>dP/ds </a:t>
            </a:r>
            <a:r>
              <a:rPr lang="ru-RU" sz="2800" b="1" smtClean="0">
                <a:solidFill>
                  <a:srgbClr val="0033CC"/>
                </a:solidFill>
              </a:rPr>
              <a:t>становится равной нулю.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/>
          </p:cNvSpPr>
          <p:nvPr>
            <p:ph type="title"/>
          </p:nvPr>
        </p:nvSpPr>
        <p:spPr>
          <a:xfrm>
            <a:off x="107950" y="0"/>
            <a:ext cx="8856663" cy="6626225"/>
          </a:xfrm>
        </p:spPr>
        <p:txBody>
          <a:bodyPr/>
          <a:lstStyle/>
          <a:p>
            <a:pPr algn="l"/>
            <a:r>
              <a:rPr lang="ru-RU" sz="2800" smtClean="0"/>
              <a:t>    </a:t>
            </a:r>
            <a:r>
              <a:rPr lang="ru-RU" sz="2800" b="1" smtClean="0">
                <a:solidFill>
                  <a:srgbClr val="0033CC"/>
                </a:solidFill>
              </a:rPr>
              <a:t>Эти результаты позволяют заключить, что при любых непрерывных изменениях режима работы ЭЭС, связанных с изменением относительного угла сдвига роторов и скольжения двигателей </a:t>
            </a:r>
            <a:r>
              <a:rPr lang="en-US" sz="2800" b="1" smtClean="0">
                <a:solidFill>
                  <a:srgbClr val="0033CC"/>
                </a:solidFill>
              </a:rPr>
              <a:t>s</a:t>
            </a:r>
            <a:r>
              <a:rPr lang="ru-RU" sz="2800" b="1" smtClean="0">
                <a:solidFill>
                  <a:srgbClr val="0033CC"/>
                </a:solidFill>
              </a:rPr>
              <a:t>, СМ изменяет знак раньше, чем производная </a:t>
            </a:r>
            <a:r>
              <a:rPr lang="ru-RU" sz="2800" b="1" i="1" smtClean="0">
                <a:solidFill>
                  <a:srgbClr val="0033CC"/>
                </a:solidFill>
              </a:rPr>
              <a:t>dP/ds, </a:t>
            </a:r>
            <a:r>
              <a:rPr lang="ru-RU" sz="2800" b="1" smtClean="0">
                <a:solidFill>
                  <a:srgbClr val="0033CC"/>
                </a:solidFill>
              </a:rPr>
              <a:t>за исключением симметричного режима с относительным углом сдвига роторов, равным нулю.</a:t>
            </a:r>
            <a:br>
              <a:rPr lang="ru-RU" sz="2800" b="1" smtClean="0">
                <a:solidFill>
                  <a:srgbClr val="0033CC"/>
                </a:solidFill>
              </a:rPr>
            </a:br>
            <a:r>
              <a:rPr lang="ru-RU" sz="2800" smtClean="0"/>
              <a:t>    </a:t>
            </a:r>
            <a:r>
              <a:rPr lang="ru-RU" sz="2800" b="1" smtClean="0">
                <a:solidFill>
                  <a:srgbClr val="EB0F34"/>
                </a:solidFill>
              </a:rPr>
              <a:t>Таким образом, неустойчивость генераторов всегда предшествует возникновению неустойчивости нагрузки или по крайней мере совпадает с ней и для оценки устойчивости системы в целом следует использовать единственный критерий в виде знака СМ (действительный предел мощности).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07950" y="836613"/>
            <a:ext cx="8928100" cy="5905500"/>
          </a:xfrm>
        </p:spPr>
        <p:txBody>
          <a:bodyPr anchor="t"/>
          <a:lstStyle/>
          <a:p>
            <a:pPr algn="l"/>
            <a:r>
              <a:rPr lang="ru-RU" sz="2800" b="1" dirty="0" smtClean="0">
                <a:solidFill>
                  <a:srgbClr val="000066"/>
                </a:solidFill>
              </a:rPr>
              <a:t>        Действительный предел мощности определяется как максимум характеристики мощности, построенной в зависимости от напряжения приемника или от угла.  </a:t>
            </a:r>
            <a:br>
              <a:rPr lang="ru-RU" sz="2800" b="1" dirty="0" smtClean="0">
                <a:solidFill>
                  <a:srgbClr val="000066"/>
                </a:solidFill>
              </a:rPr>
            </a:br>
            <a:r>
              <a:rPr lang="ru-RU" sz="2800" b="1" dirty="0" smtClean="0">
                <a:solidFill>
                  <a:srgbClr val="000066"/>
                </a:solidFill>
              </a:rPr>
              <a:t>         В качестве независимой переменной может быть использован угол , между э. д. с. передающей станции и напряжением нагрузки </a:t>
            </a:r>
            <a:br>
              <a:rPr lang="ru-RU" sz="2800" b="1" dirty="0" smtClean="0">
                <a:solidFill>
                  <a:srgbClr val="000066"/>
                </a:solidFill>
              </a:rPr>
            </a:br>
            <a:r>
              <a:rPr lang="ru-RU" sz="2800" b="1" dirty="0" smtClean="0">
                <a:solidFill>
                  <a:srgbClr val="000066"/>
                </a:solidFill>
              </a:rPr>
              <a:t>или угол между э. д. с. </a:t>
            </a:r>
            <a:br>
              <a:rPr lang="ru-RU" sz="2800" b="1" dirty="0" smtClean="0">
                <a:solidFill>
                  <a:srgbClr val="000066"/>
                </a:solidFill>
              </a:rPr>
            </a:br>
            <a:r>
              <a:rPr lang="ru-RU" sz="2800" b="1" dirty="0" smtClean="0">
                <a:solidFill>
                  <a:srgbClr val="000066"/>
                </a:solidFill>
              </a:rPr>
              <a:t>обеих электростанций </a:t>
            </a:r>
            <a:br>
              <a:rPr lang="ru-RU" sz="2800" b="1" dirty="0" smtClean="0">
                <a:solidFill>
                  <a:srgbClr val="000066"/>
                </a:solidFill>
              </a:rPr>
            </a:br>
            <a:r>
              <a:rPr lang="ru-RU" sz="2800" b="1" dirty="0" smtClean="0">
                <a:solidFill>
                  <a:srgbClr val="000066"/>
                </a:solidFill>
              </a:rPr>
              <a:t>- передающей и местной.</a:t>
            </a:r>
            <a:br>
              <a:rPr lang="ru-RU" sz="2800" b="1" dirty="0" smtClean="0">
                <a:solidFill>
                  <a:srgbClr val="000066"/>
                </a:solidFill>
              </a:rPr>
            </a:br>
            <a:endParaRPr lang="ru-RU" sz="2800" b="1" dirty="0" smtClean="0">
              <a:solidFill>
                <a:srgbClr val="000066"/>
              </a:solidFill>
            </a:endParaRPr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340" name="Rectangle 4"/>
          <p:cNvSpPr txBox="1">
            <a:spLocks/>
          </p:cNvSpPr>
          <p:nvPr/>
        </p:nvSpPr>
        <p:spPr bwMode="auto">
          <a:xfrm>
            <a:off x="93663" y="0"/>
            <a:ext cx="89281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400" b="1">
                <a:solidFill>
                  <a:srgbClr val="000066"/>
                </a:solidFill>
                <a:latin typeface="Arial Black" pitchFamily="34" charset="0"/>
              </a:rPr>
              <a:t>     Вопрос 1. </a:t>
            </a:r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Определение действительного</a:t>
            </a:r>
          </a:p>
          <a:p>
            <a:r>
              <a:rPr lang="ru-RU" sz="2400">
                <a:solidFill>
                  <a:srgbClr val="C00000"/>
                </a:solidFill>
                <a:latin typeface="Arial Black" pitchFamily="34" charset="0"/>
              </a:rPr>
              <a:t>                       предела мощности.</a:t>
            </a:r>
            <a:endParaRPr lang="ru-RU" sz="2400" b="1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4341" name="Picture 78" descr="Рис"/>
          <p:cNvPicPr>
            <a:picLocks noChangeAspect="1" noChangeArrowheads="1"/>
          </p:cNvPicPr>
          <p:nvPr/>
        </p:nvPicPr>
        <p:blipFill>
          <a:blip r:embed="rId2"/>
          <a:srcRect l="4053" t="8031" r="4961" b="5630"/>
          <a:stretch>
            <a:fillRect/>
          </a:stretch>
        </p:blipFill>
        <p:spPr bwMode="auto">
          <a:xfrm>
            <a:off x="4278313" y="3068638"/>
            <a:ext cx="474345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/>
          </p:cNvSpPr>
          <p:nvPr/>
        </p:nvSpPr>
        <p:spPr bwMode="auto">
          <a:xfrm>
            <a:off x="4425950" y="5995988"/>
            <a:ext cx="4635500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dirty="0"/>
              <a:t>Схема системы с двумя электростанциями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111125" y="44450"/>
            <a:ext cx="8924925" cy="27368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800" b="1" smtClean="0">
                <a:solidFill>
                  <a:srgbClr val="000066"/>
                </a:solidFill>
              </a:rPr>
              <a:t>      При представлении нагрузки ее статическими характеристиками </a:t>
            </a:r>
            <a:r>
              <a:rPr lang="ru-RU" sz="2800" b="1" i="1" smtClean="0">
                <a:solidFill>
                  <a:srgbClr val="000066"/>
                </a:solidFill>
              </a:rPr>
              <a:t>P=f(U) </a:t>
            </a:r>
            <a:r>
              <a:rPr lang="ru-RU" sz="2800" b="1" smtClean="0">
                <a:solidFill>
                  <a:srgbClr val="000066"/>
                </a:solidFill>
              </a:rPr>
              <a:t>и </a:t>
            </a:r>
            <a:r>
              <a:rPr lang="ru-RU" sz="2800" b="1" i="1" smtClean="0">
                <a:solidFill>
                  <a:srgbClr val="000066"/>
                </a:solidFill>
              </a:rPr>
              <a:t>Q =f(U)</a:t>
            </a:r>
            <a:r>
              <a:rPr lang="ru-RU" sz="2800" b="1" smtClean="0">
                <a:solidFill>
                  <a:srgbClr val="000066"/>
                </a:solidFill>
              </a:rPr>
              <a:t> построение характеристики передаваемой мощности в зависимости от угла или напряжения сводится к ряду обычных расчетов установившихся режимов.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sz="3600" b="1" smtClean="0">
                <a:solidFill>
                  <a:srgbClr val="FF0000"/>
                </a:solidFill>
              </a:rPr>
              <a:t>Пример: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2075" y="2708275"/>
            <a:ext cx="8858250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</a:rPr>
              <a:t>      Пусть для рассматриваемой схемы ЭЭС известны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условия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нормального режима работы системы. Тем самым определена первая точка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искомой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характеристики. Для определения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второй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точки характеристики, которая должна быть получена при увеличенном значении передаваемой мощности </a:t>
            </a:r>
            <a:r>
              <a:rPr lang="ru-RU" sz="2800" b="1" dirty="0" err="1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b="1" baseline="-25000" dirty="0" err="1">
                <a:solidFill>
                  <a:srgbClr val="C00000"/>
                </a:solidFill>
                <a:latin typeface="+mn-lt"/>
              </a:rPr>
              <a:t>и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следует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задаться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некоторым новым значением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мощности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местной электростанции Р</a:t>
            </a:r>
            <a:r>
              <a:rPr lang="ru-RU" sz="2800" b="1" baseline="-25000" dirty="0">
                <a:solidFill>
                  <a:srgbClr val="C00000"/>
                </a:solidFill>
                <a:latin typeface="+mn-lt"/>
              </a:rPr>
              <a:t>2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несколько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меньшим, чем в нормальном режиме. </a:t>
            </a:r>
          </a:p>
          <a:p>
            <a:pPr>
              <a:defRPr/>
            </a:pPr>
            <a:endParaRPr lang="ru-RU" sz="2800" b="1" dirty="0">
              <a:solidFill>
                <a:srgbClr val="C00000"/>
              </a:solidFill>
              <a:latin typeface="+mn-lt"/>
            </a:endParaRPr>
          </a:p>
          <a:p>
            <a:pPr>
              <a:defRPr/>
            </a:pP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0" y="115888"/>
            <a:ext cx="9126538" cy="6553200"/>
          </a:xfrm>
        </p:spPr>
        <p:txBody>
          <a:bodyPr anchor="t"/>
          <a:lstStyle/>
          <a:p>
            <a:pPr algn="l" eaLnBrk="1" hangingPunct="1"/>
            <a:r>
              <a:rPr lang="ru-RU" sz="3200" b="1" dirty="0" smtClean="0">
                <a:solidFill>
                  <a:srgbClr val="C00000"/>
                </a:solidFill>
              </a:rPr>
              <a:t>      Поскольку соответствующее изменение реактивной мощности </a:t>
            </a:r>
            <a:r>
              <a:rPr lang="en-US" sz="3200" b="1" dirty="0" smtClean="0">
                <a:solidFill>
                  <a:srgbClr val="C00000"/>
                </a:solidFill>
              </a:rPr>
              <a:t>Q</a:t>
            </a:r>
            <a:r>
              <a:rPr lang="ru-RU" sz="3200" b="1" baseline="-25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 местной станции непосредственно установлено быть не может, следует принять несколько произвольных значений </a:t>
            </a:r>
            <a:r>
              <a:rPr lang="en-US" sz="3200" b="1" i="1" dirty="0" smtClean="0">
                <a:solidFill>
                  <a:srgbClr val="C00000"/>
                </a:solidFill>
              </a:rPr>
              <a:t>Q</a:t>
            </a:r>
            <a:r>
              <a:rPr lang="ru-RU" sz="3200" b="1" i="1" baseline="-25000" dirty="0" smtClean="0">
                <a:solidFill>
                  <a:srgbClr val="C00000"/>
                </a:solidFill>
              </a:rPr>
              <a:t>2</a:t>
            </a:r>
            <a:r>
              <a:rPr lang="ru-RU" sz="3200" b="1" dirty="0" smtClean="0">
                <a:solidFill>
                  <a:srgbClr val="C00000"/>
                </a:solidFill>
              </a:rPr>
              <a:t> и для каждого из них произвести расчет установившегося режима системы. При этом будут получены 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несколько </a:t>
            </a:r>
            <a:r>
              <a:rPr lang="ru-RU" sz="3200" b="1" i="1" dirty="0" smtClean="0">
                <a:solidFill>
                  <a:srgbClr val="C00000"/>
                </a:solidFill>
              </a:rPr>
              <a:t>Е</a:t>
            </a:r>
            <a:r>
              <a:rPr lang="ru-RU" sz="3200" b="1" i="1" baseline="-25000" dirty="0" smtClean="0">
                <a:solidFill>
                  <a:srgbClr val="C00000"/>
                </a:solidFill>
              </a:rPr>
              <a:t>1</a:t>
            </a:r>
            <a:r>
              <a:rPr lang="ru-RU" sz="3200" b="1" dirty="0" smtClean="0">
                <a:solidFill>
                  <a:srgbClr val="C00000"/>
                </a:solidFill>
              </a:rPr>
              <a:t> и </a:t>
            </a:r>
            <a:r>
              <a:rPr lang="en-US" sz="3200" b="1" i="1" dirty="0" smtClean="0">
                <a:solidFill>
                  <a:srgbClr val="C00000"/>
                </a:solidFill>
              </a:rPr>
              <a:t>P</a:t>
            </a:r>
            <a:r>
              <a:rPr lang="ru-RU" sz="3200" b="1" i="1" baseline="-25000" dirty="0" smtClean="0">
                <a:solidFill>
                  <a:srgbClr val="C00000"/>
                </a:solidFill>
              </a:rPr>
              <a:t>1 </a:t>
            </a:r>
            <a:r>
              <a:rPr lang="ru-RU" sz="3200" b="1" dirty="0" smtClean="0">
                <a:solidFill>
                  <a:srgbClr val="C00000"/>
                </a:solidFill>
              </a:rPr>
              <a:t>. </a:t>
            </a:r>
            <a:r>
              <a:rPr lang="ru-RU" sz="3200" b="1" dirty="0" err="1" smtClean="0">
                <a:solidFill>
                  <a:srgbClr val="C00000"/>
                </a:solidFill>
              </a:rPr>
              <a:t>Значе</a:t>
            </a:r>
            <a:r>
              <a:rPr lang="ru-RU" sz="3200" b="1" dirty="0" smtClean="0">
                <a:solidFill>
                  <a:srgbClr val="C00000"/>
                </a:solidFill>
              </a:rPr>
              <a:t>-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err="1" smtClean="0">
                <a:solidFill>
                  <a:srgbClr val="C00000"/>
                </a:solidFill>
              </a:rPr>
              <a:t>ния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i="1" dirty="0" err="1" smtClean="0">
                <a:solidFill>
                  <a:srgbClr val="C00000"/>
                </a:solidFill>
              </a:rPr>
              <a:t>Р</a:t>
            </a:r>
            <a:r>
              <a:rPr lang="ru-RU" sz="3200" b="1" i="1" baseline="-25000" dirty="0" err="1" smtClean="0">
                <a:solidFill>
                  <a:srgbClr val="C00000"/>
                </a:solidFill>
              </a:rPr>
              <a:t>н</a:t>
            </a:r>
            <a:r>
              <a:rPr lang="ru-RU" sz="3200" b="1" dirty="0" smtClean="0">
                <a:solidFill>
                  <a:srgbClr val="C00000"/>
                </a:solidFill>
              </a:rPr>
              <a:t> и </a:t>
            </a:r>
            <a:r>
              <a:rPr lang="en-US" sz="3200" b="1" i="1" dirty="0" err="1" smtClean="0">
                <a:solidFill>
                  <a:srgbClr val="C00000"/>
                </a:solidFill>
              </a:rPr>
              <a:t>Q</a:t>
            </a:r>
            <a:r>
              <a:rPr lang="en-US" sz="3200" b="1" i="1" baseline="-25000" dirty="0" err="1" smtClean="0">
                <a:solidFill>
                  <a:srgbClr val="C00000"/>
                </a:solidFill>
              </a:rPr>
              <a:t>n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</a:rPr>
              <a:t>нагрузки при</a:t>
            </a: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ru-RU" sz="3200" b="1" smtClean="0">
                <a:solidFill>
                  <a:srgbClr val="C00000"/>
                </a:solidFill>
              </a:rPr>
              <a:t>различных значениях </a:t>
            </a:r>
            <a:r>
              <a:rPr lang="en-US" sz="3200" b="1" i="1" dirty="0" smtClean="0">
                <a:solidFill>
                  <a:srgbClr val="C00000"/>
                </a:solidFill>
              </a:rPr>
              <a:t>U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определяются по стати</a:t>
            </a:r>
            <a:r>
              <a:rPr lang="en-US" sz="3200" b="1" dirty="0" smtClean="0">
                <a:solidFill>
                  <a:srgbClr val="C00000"/>
                </a:solidFill>
              </a:rPr>
              <a:t>-</a:t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ru-RU" sz="3200" b="1" dirty="0" err="1" smtClean="0">
                <a:solidFill>
                  <a:srgbClr val="C00000"/>
                </a:solidFill>
              </a:rPr>
              <a:t>ческим</a:t>
            </a:r>
            <a:r>
              <a:rPr lang="ru-RU" sz="3200" b="1" dirty="0" smtClean="0">
                <a:solidFill>
                  <a:srgbClr val="C00000"/>
                </a:solidFill>
              </a:rPr>
              <a:t> характеристикам</a:t>
            </a: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>нагрузки.</a:t>
            </a:r>
            <a:endParaRPr lang="ru-RU" sz="4000" b="1" dirty="0" smtClean="0">
              <a:solidFill>
                <a:srgbClr val="C00000"/>
              </a:solidFill>
            </a:endParaRPr>
          </a:p>
        </p:txBody>
      </p:sp>
      <p:pic>
        <p:nvPicPr>
          <p:cNvPr id="16386" name="Picture 2" descr="Рис"/>
          <p:cNvPicPr>
            <a:picLocks noChangeAspect="1" noChangeArrowheads="1"/>
          </p:cNvPicPr>
          <p:nvPr/>
        </p:nvPicPr>
        <p:blipFill>
          <a:blip r:embed="rId2"/>
          <a:srcRect l="3207" t="7191" r="3835"/>
          <a:stretch>
            <a:fillRect/>
          </a:stretch>
        </p:blipFill>
        <p:spPr bwMode="auto">
          <a:xfrm>
            <a:off x="5187950" y="3068638"/>
            <a:ext cx="294640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/>
          </p:cNvSpPr>
          <p:nvPr/>
        </p:nvSpPr>
        <p:spPr bwMode="auto">
          <a:xfrm>
            <a:off x="4425950" y="5864225"/>
            <a:ext cx="46355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2400" dirty="0"/>
              <a:t>Зависимость э. д. с. от напряжения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 txBox="1">
            <a:spLocks/>
          </p:cNvSpPr>
          <p:nvPr/>
        </p:nvSpPr>
        <p:spPr bwMode="auto">
          <a:xfrm>
            <a:off x="179388" y="115888"/>
            <a:ext cx="8856662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    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Построив график зависимости найденных значений э. д. с.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Е</a:t>
            </a:r>
            <a:r>
              <a:rPr lang="en-US" sz="2800" b="1" baseline="-25000" dirty="0">
                <a:solidFill>
                  <a:srgbClr val="C00000"/>
                </a:solidFill>
                <a:latin typeface="+mn-lt"/>
              </a:rPr>
              <a:t>t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от напряжения </a:t>
            </a:r>
            <a:r>
              <a:rPr lang="en-US" sz="2800" b="1" i="1" dirty="0">
                <a:solidFill>
                  <a:srgbClr val="C00000"/>
                </a:solidFill>
                <a:latin typeface="+mn-lt"/>
              </a:rPr>
              <a:t>U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в точке пересечения этой кривой с горизонтальной прямой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Е</a:t>
            </a:r>
            <a:r>
              <a:rPr lang="ru-RU" sz="2800" b="1" i="1" baseline="-25000" dirty="0">
                <a:solidFill>
                  <a:srgbClr val="C00000"/>
                </a:solidFill>
                <a:latin typeface="+mn-lt"/>
              </a:rPr>
              <a:t>10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,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где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Е</a:t>
            </a:r>
            <a:r>
              <a:rPr lang="ru-RU" sz="2800" b="1" i="1" baseline="-25000" dirty="0">
                <a:solidFill>
                  <a:srgbClr val="C00000"/>
                </a:solidFill>
                <a:latin typeface="+mn-lt"/>
              </a:rPr>
              <a:t>10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- неизменная э. д. с. первой станции, можно получить истинный режим, который установится при принятом измененном значении мощности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b="1" i="1" baseline="-25000" dirty="0">
                <a:solidFill>
                  <a:srgbClr val="C00000"/>
                </a:solidFill>
                <a:latin typeface="+mn-lt"/>
              </a:rPr>
              <a:t>2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.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Значение мощности </a:t>
            </a:r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передающей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станции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b="1" i="1" baseline="-25000" dirty="0">
                <a:solidFill>
                  <a:srgbClr val="C00000"/>
                </a:solidFill>
                <a:latin typeface="+mn-lt"/>
              </a:rPr>
              <a:t>1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и напряжения </a:t>
            </a:r>
            <a:r>
              <a:rPr lang="en-US" sz="2800" b="1" i="1" dirty="0">
                <a:solidFill>
                  <a:srgbClr val="C00000"/>
                </a:solidFill>
                <a:latin typeface="+mn-lt"/>
              </a:rPr>
              <a:t>U</a:t>
            </a:r>
            <a:r>
              <a:rPr lang="en-US" sz="28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в этом режиме определяют вторую точку искомой характеристики </a:t>
            </a:r>
            <a:r>
              <a:rPr lang="ru-RU" sz="2800" b="1" i="1" dirty="0" err="1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b="1" i="1" baseline="-25000" dirty="0" err="1">
                <a:solidFill>
                  <a:srgbClr val="C00000"/>
                </a:solidFill>
                <a:latin typeface="+mn-lt"/>
              </a:rPr>
              <a:t>г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 =f(U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).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</a:rPr>
              <a:t>       Задаваясь дальнейшим уменьшением мощности местной станции </a:t>
            </a:r>
            <a:r>
              <a:rPr lang="ru-RU" sz="2800" b="1" i="1" dirty="0">
                <a:solidFill>
                  <a:srgbClr val="C00000"/>
                </a:solidFill>
                <a:latin typeface="+mn-lt"/>
              </a:rPr>
              <a:t>Р</a:t>
            </a:r>
            <a:r>
              <a:rPr lang="ru-RU" sz="2800" b="1" i="1" baseline="-25000" dirty="0">
                <a:solidFill>
                  <a:srgbClr val="C00000"/>
                </a:solidFill>
                <a:latin typeface="+mn-lt"/>
              </a:rPr>
              <a:t>2</a:t>
            </a:r>
            <a:r>
              <a:rPr lang="ru-RU" sz="2800" b="1" dirty="0">
                <a:solidFill>
                  <a:srgbClr val="C00000"/>
                </a:solidFill>
                <a:latin typeface="+mn-lt"/>
              </a:rPr>
              <a:t> и повторяя расчеты можно получить третью точку характеристики и т. д. </a:t>
            </a:r>
          </a:p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+mn-lt"/>
              </a:rPr>
              <a:t>       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Построенная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таким образом характеристика имеет вид:</a:t>
            </a:r>
            <a:endParaRPr lang="ru-RU" sz="2800" b="1" dirty="0">
              <a:solidFill>
                <a:srgbClr val="000066"/>
              </a:solidFill>
              <a:latin typeface="Calibri" pitchFamily="34" charset="0"/>
            </a:endParaRPr>
          </a:p>
          <a:p>
            <a:pPr eaLnBrk="0" hangingPunct="0">
              <a:defRPr/>
            </a:pPr>
            <a:endParaRPr lang="ru-RU" sz="2800" b="1" dirty="0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000066"/>
                </a:solidFill>
              </a:rPr>
              <a:t>Характеристики мощности в зависимости от напряжения и угла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950" y="5300663"/>
            <a:ext cx="892810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defRPr/>
            </a:pPr>
            <a:r>
              <a:rPr lang="ru-RU" sz="2800" b="1" dirty="0" smtClean="0">
                <a:solidFill>
                  <a:srgbClr val="000066"/>
                </a:solidFill>
              </a:rPr>
              <a:t>        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Касательная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к характеристике 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(б) дает значения</a:t>
            </a:r>
          </a:p>
          <a:p>
            <a:pPr algn="just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синхронизирующей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мощности </a:t>
            </a:r>
            <a:r>
              <a:rPr lang="en-US" sz="2800" b="1" i="1" dirty="0" err="1">
                <a:solidFill>
                  <a:srgbClr val="000066"/>
                </a:solidFill>
                <a:latin typeface="+mn-lt"/>
              </a:rPr>
              <a:t>dP</a:t>
            </a:r>
            <a:r>
              <a:rPr lang="ru-RU" sz="2800" b="1" i="1" baseline="-25000" dirty="0">
                <a:solidFill>
                  <a:srgbClr val="000066"/>
                </a:solidFill>
                <a:latin typeface="+mn-lt"/>
              </a:rPr>
              <a:t>1</a:t>
            </a:r>
            <a:r>
              <a:rPr lang="ru-RU" sz="2800" b="1" i="1" dirty="0">
                <a:solidFill>
                  <a:srgbClr val="000066"/>
                </a:solidFill>
                <a:latin typeface="+mn-lt"/>
              </a:rPr>
              <a:t>/</a:t>
            </a:r>
            <a:r>
              <a:rPr lang="en-US" sz="2800" b="1" i="1" dirty="0" smtClean="0">
                <a:solidFill>
                  <a:srgbClr val="000066"/>
                </a:solidFill>
                <a:latin typeface="+mn-lt"/>
              </a:rPr>
              <a:t>d</a:t>
            </a:r>
            <a:r>
              <a:rPr lang="ru-RU" sz="2800" b="1" i="1" baseline="-25000" dirty="0" smtClean="0">
                <a:solidFill>
                  <a:srgbClr val="000066"/>
                </a:solidFill>
                <a:latin typeface="+mn-lt"/>
              </a:rPr>
              <a:t>12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при нагрузке</a:t>
            </a: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,</a:t>
            </a:r>
          </a:p>
          <a:p>
            <a:pPr algn="just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+mn-lt"/>
              </a:rPr>
              <a:t>заданной </a:t>
            </a:r>
            <a:r>
              <a:rPr lang="ru-RU" sz="2800" b="1" dirty="0">
                <a:solidFill>
                  <a:srgbClr val="000066"/>
                </a:solidFill>
                <a:latin typeface="+mn-lt"/>
              </a:rPr>
              <a:t>статическими характеристиками. </a:t>
            </a:r>
          </a:p>
        </p:txBody>
      </p:sp>
      <p:pic>
        <p:nvPicPr>
          <p:cNvPr id="6" name="Рисунок 5" descr="Безымянны1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428736"/>
            <a:ext cx="8715436" cy="3919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4033837"/>
          </a:xfrm>
        </p:spPr>
        <p:txBody>
          <a:bodyPr anchor="t"/>
          <a:lstStyle/>
          <a:p>
            <a:pPr algn="l"/>
            <a:r>
              <a:rPr lang="ru-RU" sz="3200" smtClean="0"/>
              <a:t>       </a:t>
            </a:r>
            <a:r>
              <a:rPr lang="ru-RU" sz="2800" b="1" smtClean="0">
                <a:solidFill>
                  <a:srgbClr val="000066"/>
                </a:solidFill>
              </a:rPr>
              <a:t>Синхронизирующая мощность становится равной нулю тогда, когда достигается амплитуда характеристики мощности </a:t>
            </a:r>
            <a:r>
              <a:rPr lang="ru-RU" sz="2800" b="1" i="1" smtClean="0">
                <a:solidFill>
                  <a:srgbClr val="000066"/>
                </a:solidFill>
              </a:rPr>
              <a:t>Р</a:t>
            </a:r>
            <a:r>
              <a:rPr lang="ru-RU" sz="2800" b="1" i="1" baseline="-25000" smtClean="0">
                <a:solidFill>
                  <a:srgbClr val="000066"/>
                </a:solidFill>
              </a:rPr>
              <a:t>1т</a:t>
            </a:r>
            <a:r>
              <a:rPr lang="ru-RU" sz="2800" b="1" smtClean="0">
                <a:solidFill>
                  <a:srgbClr val="000066"/>
                </a:solidFill>
              </a:rPr>
              <a:t> при </a:t>
            </a:r>
            <a:r>
              <a:rPr lang="ru-RU" sz="2800" b="1" baseline="-25000" smtClean="0">
                <a:solidFill>
                  <a:srgbClr val="000066"/>
                </a:solidFill>
              </a:rPr>
              <a:t>12кр</a:t>
            </a:r>
            <a:r>
              <a:rPr lang="ru-RU" sz="2800" b="1" smtClean="0">
                <a:solidFill>
                  <a:srgbClr val="000066"/>
                </a:solidFill>
              </a:rPr>
              <a:t>&lt;90°. Равенство нулю синхронизирующей мощности и является формальным признаком неустойчивости системы в рассмотренных условиях.</a:t>
            </a:r>
            <a:br>
              <a:rPr lang="ru-RU" sz="2800" b="1" smtClean="0">
                <a:solidFill>
                  <a:srgbClr val="000066"/>
                </a:solidFill>
              </a:rPr>
            </a:br>
            <a:r>
              <a:rPr lang="ru-RU" sz="2800" b="1" smtClean="0">
                <a:solidFill>
                  <a:srgbClr val="000066"/>
                </a:solidFill>
              </a:rPr>
              <a:t>         </a:t>
            </a:r>
            <a:r>
              <a:rPr lang="ru-RU" sz="2800" b="1" smtClean="0">
                <a:solidFill>
                  <a:srgbClr val="C00000"/>
                </a:solidFill>
              </a:rPr>
              <a:t>Подобным же образом решается задача и для схемы с несколькими нагрузками, заданными их статическими характеристиками</a:t>
            </a:r>
            <a:r>
              <a:rPr lang="ru-RU" sz="2800" b="1" smtClean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19458" name="Picture 2" descr="Рис"/>
          <p:cNvPicPr>
            <a:picLocks noChangeAspect="1" noChangeArrowheads="1"/>
          </p:cNvPicPr>
          <p:nvPr/>
        </p:nvPicPr>
        <p:blipFill>
          <a:blip r:embed="rId2"/>
          <a:srcRect t="23535" b="15009"/>
          <a:stretch>
            <a:fillRect/>
          </a:stretch>
        </p:blipFill>
        <p:spPr bwMode="auto">
          <a:xfrm>
            <a:off x="1187450" y="4197350"/>
            <a:ext cx="69167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07950" y="6165850"/>
            <a:ext cx="89281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dirty="0" smtClean="0">
                <a:solidFill>
                  <a:srgbClr val="660033"/>
                </a:solidFill>
              </a:rPr>
              <a:t>   Схема </a:t>
            </a:r>
            <a:r>
              <a:rPr lang="ru-RU" sz="2800" b="1" dirty="0">
                <a:solidFill>
                  <a:srgbClr val="660033"/>
                </a:solidFill>
              </a:rPr>
              <a:t>системы с несколькими нагрузками</a:t>
            </a:r>
            <a:endParaRPr lang="ru-RU" sz="2800" b="1" dirty="0">
              <a:solidFill>
                <a:srgbClr val="660033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3097212"/>
          </a:xfrm>
        </p:spPr>
        <p:txBody>
          <a:bodyPr anchor="t"/>
          <a:lstStyle/>
          <a:p>
            <a:pPr algn="l">
              <a:defRPr/>
            </a:pPr>
            <a:r>
              <a:rPr lang="ru-RU" sz="2800" dirty="0" smtClean="0">
                <a:latin typeface="+mn-lt"/>
              </a:rPr>
              <a:t>     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График </a:t>
            </a:r>
            <a:r>
              <a:rPr lang="ru-RU" sz="3200" b="1" i="1" dirty="0">
                <a:solidFill>
                  <a:srgbClr val="002060"/>
                </a:solidFill>
                <a:latin typeface="+mn-lt"/>
              </a:rPr>
              <a:t>E</a:t>
            </a:r>
            <a:r>
              <a:rPr lang="ru-RU" sz="3200" b="1" i="1" baseline="-25000" dirty="0">
                <a:solidFill>
                  <a:srgbClr val="002060"/>
                </a:solidFill>
                <a:latin typeface="+mn-lt"/>
              </a:rPr>
              <a:t>1</a:t>
            </a:r>
            <a:r>
              <a:rPr lang="ru-RU" sz="3200" b="1" i="1" dirty="0">
                <a:solidFill>
                  <a:srgbClr val="002060"/>
                </a:solidFill>
                <a:latin typeface="+mn-lt"/>
              </a:rPr>
              <a:t>=f(U)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при широком 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диапазоне изменений </a:t>
            </a:r>
            <a:r>
              <a:rPr lang="ru-RU" sz="3200" b="1" i="1" dirty="0">
                <a:solidFill>
                  <a:srgbClr val="C00000"/>
                </a:solidFill>
                <a:latin typeface="+mn-lt"/>
              </a:rPr>
              <a:t>Е</a:t>
            </a:r>
            <a:r>
              <a:rPr lang="ru-RU" sz="3200" b="1" i="1" baseline="-25000" dirty="0">
                <a:solidFill>
                  <a:srgbClr val="C00000"/>
                </a:solidFill>
                <a:latin typeface="+mn-lt"/>
              </a:rPr>
              <a:t>1</a:t>
            </a:r>
            <a:r>
              <a:rPr lang="ru-RU" sz="3200" b="1" i="1" dirty="0">
                <a:solidFill>
                  <a:srgbClr val="C00000"/>
                </a:solidFill>
                <a:latin typeface="+mn-lt"/>
              </a:rPr>
              <a:t> и U</a:t>
            </a:r>
            <a:r>
              <a:rPr lang="ru-RU" sz="3200" b="1" dirty="0">
                <a:solidFill>
                  <a:srgbClr val="C00000"/>
                </a:solidFill>
                <a:latin typeface="+mn-lt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имеет не одну, а две точки пересечения с горизонталью 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и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позволяет в этих условиях найти 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две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точки искомой характеристики мощности. Это 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связано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с 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</a:rPr>
              <a:t>нелинейностью </a:t>
            </a:r>
            <a:r>
              <a:rPr lang="ru-RU" sz="3200" b="1" dirty="0">
                <a:solidFill>
                  <a:srgbClr val="002060"/>
                </a:solidFill>
                <a:latin typeface="+mn-lt"/>
              </a:rPr>
              <a:t>характеристик нагрузки. </a:t>
            </a:r>
          </a:p>
        </p:txBody>
      </p:sp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0483" name="Picture 2" descr="Рис"/>
          <p:cNvPicPr>
            <a:picLocks noChangeAspect="1" noChangeArrowheads="1"/>
          </p:cNvPicPr>
          <p:nvPr/>
        </p:nvPicPr>
        <p:blipFill>
          <a:blip r:embed="rId2"/>
          <a:srcRect l="2432" t="2385" r="6326" b="3650"/>
          <a:stretch>
            <a:fillRect/>
          </a:stretch>
        </p:blipFill>
        <p:spPr bwMode="auto">
          <a:xfrm>
            <a:off x="2627313" y="3135313"/>
            <a:ext cx="3278187" cy="352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9" name="Заголовок 1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3529012"/>
          </a:xfrm>
        </p:spPr>
        <p:txBody>
          <a:bodyPr anchor="t"/>
          <a:lstStyle/>
          <a:p>
            <a:pPr algn="l"/>
            <a:r>
              <a:rPr lang="ru-RU" sz="2800" smtClean="0"/>
              <a:t>      </a:t>
            </a:r>
            <a:r>
              <a:rPr lang="ru-RU" sz="3200" b="1" smtClean="0">
                <a:solidFill>
                  <a:srgbClr val="000066"/>
                </a:solidFill>
              </a:rPr>
              <a:t>Если ток нагрузки непропорционален </a:t>
            </a:r>
            <a:r>
              <a:rPr lang="ru-RU" sz="3200" b="1" i="1" smtClean="0">
                <a:solidFill>
                  <a:srgbClr val="000066"/>
                </a:solidFill>
              </a:rPr>
              <a:t>U</a:t>
            </a:r>
            <a:r>
              <a:rPr lang="ru-RU" sz="3200" b="1" smtClean="0">
                <a:solidFill>
                  <a:srgbClr val="000066"/>
                </a:solidFill>
              </a:rPr>
              <a:t> и, следовательно, мощность нагрузки непропорциональна </a:t>
            </a:r>
            <a:r>
              <a:rPr lang="ru-RU" sz="3200" b="1" i="1" smtClean="0">
                <a:solidFill>
                  <a:srgbClr val="000066"/>
                </a:solidFill>
              </a:rPr>
              <a:t>U</a:t>
            </a:r>
            <a:r>
              <a:rPr lang="ru-RU" sz="3200" b="1" i="1" baseline="30000" smtClean="0">
                <a:solidFill>
                  <a:srgbClr val="000066"/>
                </a:solidFill>
              </a:rPr>
              <a:t>2</a:t>
            </a:r>
            <a:r>
              <a:rPr lang="ru-RU" sz="3200" b="1" i="1" smtClean="0">
                <a:solidFill>
                  <a:srgbClr val="000066"/>
                </a:solidFill>
              </a:rPr>
              <a:t>,</a:t>
            </a:r>
            <a:r>
              <a:rPr lang="ru-RU" sz="3200" b="1" smtClean="0">
                <a:solidFill>
                  <a:srgbClr val="000066"/>
                </a:solidFill>
              </a:rPr>
              <a:t> как при постоянном индуктивном сопротивлении нагрузки, то картина получается иной. Если реактивная мощность нагрузки </a:t>
            </a:r>
            <a:r>
              <a:rPr lang="en-US" sz="3200" b="1" smtClean="0">
                <a:solidFill>
                  <a:srgbClr val="000066"/>
                </a:solidFill>
              </a:rPr>
              <a:t>Q</a:t>
            </a:r>
            <a:r>
              <a:rPr lang="en-US" sz="3200" b="1" baseline="-25000" smtClean="0">
                <a:solidFill>
                  <a:srgbClr val="000066"/>
                </a:solidFill>
              </a:rPr>
              <a:t>H</a:t>
            </a:r>
            <a:r>
              <a:rPr lang="en-US" sz="3200" b="1" smtClean="0">
                <a:solidFill>
                  <a:srgbClr val="000066"/>
                </a:solidFill>
              </a:rPr>
              <a:t> </a:t>
            </a:r>
            <a:r>
              <a:rPr lang="ru-RU" sz="3200" b="1" smtClean="0">
                <a:solidFill>
                  <a:srgbClr val="000066"/>
                </a:solidFill>
              </a:rPr>
              <a:t>= </a:t>
            </a:r>
            <a:r>
              <a:rPr lang="en-US" sz="3200" b="1" smtClean="0">
                <a:solidFill>
                  <a:srgbClr val="000066"/>
                </a:solidFill>
              </a:rPr>
              <a:t>const</a:t>
            </a:r>
            <a:r>
              <a:rPr lang="ru-RU" sz="3200" b="1" smtClean="0">
                <a:solidFill>
                  <a:srgbClr val="000066"/>
                </a:solidFill>
              </a:rPr>
              <a:t>, то, определяя ток нагрузки как частное </a:t>
            </a:r>
            <a:r>
              <a:rPr lang="en-US" sz="3200" b="1" i="1" smtClean="0">
                <a:solidFill>
                  <a:srgbClr val="000066"/>
                </a:solidFill>
              </a:rPr>
              <a:t>I</a:t>
            </a:r>
            <a:r>
              <a:rPr lang="ru-RU" sz="3200" b="1" smtClean="0">
                <a:solidFill>
                  <a:srgbClr val="000066"/>
                </a:solidFill>
              </a:rPr>
              <a:t> = </a:t>
            </a:r>
            <a:r>
              <a:rPr lang="en-US" sz="3200" b="1" smtClean="0">
                <a:solidFill>
                  <a:srgbClr val="000066"/>
                </a:solidFill>
              </a:rPr>
              <a:t>Q/U</a:t>
            </a:r>
            <a:r>
              <a:rPr lang="ru-RU" sz="3200" b="1" smtClean="0">
                <a:solidFill>
                  <a:srgbClr val="000066"/>
                </a:solidFill>
              </a:rPr>
              <a:t>, нетрудно получить</a:t>
            </a:r>
          </a:p>
        </p:txBody>
      </p:sp>
      <p:sp>
        <p:nvSpPr>
          <p:cNvPr id="5838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8378" name="Object 10"/>
          <p:cNvGraphicFramePr>
            <a:graphicFrameLocks noChangeAspect="1"/>
          </p:cNvGraphicFramePr>
          <p:nvPr/>
        </p:nvGraphicFramePr>
        <p:xfrm>
          <a:off x="1308100" y="3573463"/>
          <a:ext cx="6527800" cy="1150937"/>
        </p:xfrm>
        <a:graphic>
          <a:graphicData uri="http://schemas.openxmlformats.org/presentationml/2006/ole">
            <p:oleObj spid="_x0000_s58378" name="Формула" r:id="rId3" imgW="3073400" imgH="546100" progId="Equation.3">
              <p:embed/>
            </p:oleObj>
          </a:graphicData>
        </a:graphic>
      </p:graphicFrame>
      <p:sp>
        <p:nvSpPr>
          <p:cNvPr id="58381" name="Заголовок 1"/>
          <p:cNvSpPr txBox="1">
            <a:spLocks/>
          </p:cNvSpPr>
          <p:nvPr/>
        </p:nvSpPr>
        <p:spPr bwMode="auto">
          <a:xfrm>
            <a:off x="107950" y="4638675"/>
            <a:ext cx="89281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dirty="0">
                <a:latin typeface="Calibri" pitchFamily="34" charset="0"/>
              </a:rPr>
              <a:t>      </a:t>
            </a: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Это уравнение для </a:t>
            </a:r>
            <a:r>
              <a:rPr lang="en-US" sz="3200" b="1" i="1" dirty="0">
                <a:solidFill>
                  <a:srgbClr val="000066"/>
                </a:solidFill>
                <a:latin typeface="Calibri" pitchFamily="34" charset="0"/>
              </a:rPr>
              <a:t>U</a:t>
            </a:r>
            <a:r>
              <a:rPr lang="en-US" sz="3200" b="1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является квадратным и дает два значения для </a:t>
            </a:r>
            <a:r>
              <a:rPr lang="en-US" sz="3200" b="1" i="1" dirty="0">
                <a:solidFill>
                  <a:srgbClr val="000066"/>
                </a:solidFill>
                <a:latin typeface="Calibri" pitchFamily="34" charset="0"/>
              </a:rPr>
              <a:t>U</a:t>
            </a:r>
            <a:r>
              <a:rPr lang="en-US" sz="3200" b="1" dirty="0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при данном </a:t>
            </a:r>
            <a:r>
              <a:rPr lang="ru-RU" sz="3200" b="1" i="1" dirty="0">
                <a:solidFill>
                  <a:srgbClr val="000066"/>
                </a:solidFill>
                <a:latin typeface="Calibri" pitchFamily="34" charset="0"/>
              </a:rPr>
              <a:t>Е</a:t>
            </a: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. Такая же картина получается и при </a:t>
            </a:r>
            <a:r>
              <a:rPr lang="ru-RU" sz="3200" b="1" dirty="0" smtClean="0">
                <a:solidFill>
                  <a:srgbClr val="000066"/>
                </a:solidFill>
                <a:latin typeface="Calibri" pitchFamily="34" charset="0"/>
              </a:rPr>
              <a:t>характеристиках </a:t>
            </a:r>
            <a:r>
              <a:rPr lang="ru-RU" sz="3200" b="1" dirty="0">
                <a:solidFill>
                  <a:srgbClr val="000066"/>
                </a:solidFill>
                <a:latin typeface="Calibri" pitchFamily="34" charset="0"/>
              </a:rPr>
              <a:t>активной и реактивной мощности нагрузки.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3546</TotalTime>
  <Words>864</Words>
  <Application>Microsoft Office PowerPoint</Application>
  <PresentationFormat>Экран (4:3)</PresentationFormat>
  <Paragraphs>43</Paragraphs>
  <Slides>16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Формула</vt:lpstr>
      <vt:lpstr>КУРС ЛЕКЦИЙ по учебной дисциплине  «Переходные процессы в электроэнергетических системах»</vt:lpstr>
      <vt:lpstr>        Действительный предел мощности определяется как максимум характеристики мощности, построенной в зависимости от напряжения приемника или от угла.            В качестве независимой переменной может быть использован угол , между э. д. с. передающей станции и напряжением нагрузки  или угол между э. д. с.  обеих электростанций  - передающей и местной. </vt:lpstr>
      <vt:lpstr>Слайд 3</vt:lpstr>
      <vt:lpstr>      Поскольку соответствующее изменение реактивной мощности Q2 местной станции непосредственно установлено быть не может, следует принять несколько произвольных значений Q2 и для каждого из них произвести расчет установившегося режима системы. При этом будут получены  несколько Е1 и P1 . Значе- ния Рн и Qn нагрузки при различных значениях U  определяются по стати- ческим характеристикам нагрузки.</vt:lpstr>
      <vt:lpstr>Слайд 5</vt:lpstr>
      <vt:lpstr>Характеристики мощности в зависимости от напряжения и угла</vt:lpstr>
      <vt:lpstr>       Синхронизирующая мощность становится равной нулю тогда, когда достигается амплитуда характеристики мощности Р1т при 12кр&lt;90°. Равенство нулю синхронизирующей мощности и является формальным признаком неустойчивости системы в рассмотренных условиях.          Подобным же образом решается задача и для схемы с несколькими нагрузками, заданными их статическими характеристиками </vt:lpstr>
      <vt:lpstr>     График E1=f(U) при широком диапазоне изменений Е1 и U имеет не одну, а две точки пересечения с горизонталью и позволяет в этих условиях найти две точки искомой характеристики мощности. Это связано с нелинейностью характеристик нагрузки. </vt:lpstr>
      <vt:lpstr>      Если ток нагрузки непропорционален U и, следовательно, мощность нагрузки непропорциональна U2, как при постоянном индуктивном сопротивлении нагрузки, то картина получается иной. Если реактивная мощность нагрузки QH = const, то, определяя ток нагрузки как частное I = Q/U, нетрудно получить</vt:lpstr>
      <vt:lpstr>      </vt:lpstr>
      <vt:lpstr>       При представлении нагрузок постоянными сопротивлениями задача построения характеристики мощности и определения действительного предела мощности чрезвычайно упрощается. В этом случае нет необходимости интересоваться характером изменения напряжения приемника. Влияние харак­теристик приемника на действительный предел мощности проявляется через собственные и взаимные проводимости, которые опре­деляются с учетом сопротивлений нагрузок и местных генераторов.</vt:lpstr>
      <vt:lpstr>Вопрос 2. Расчёт статической устойчивости ЭЭС и коэффициент запаса.</vt:lpstr>
      <vt:lpstr>Слайд 13</vt:lpstr>
      <vt:lpstr>      Вследствие значительной разницы постоянных инерции СГ и АД устойчивость последнего проверялась при постоянном угле сдвига э. д. с. генераторов.          Характеристика мощности двигателя показана в зависимости от скольжения Рм = f (s), при постоянном угле, отличном от нуля. Здесь же даны значения синхронизирующей мощности, найденные для режимов работы генераторов при том же значении угла и различных исходных значениях скольжения двигателя s.        Синхронизирующая мощность определялась при учете нагрузки по статическим характеристикам, соответствующим принятым параметрам АД. В этих условиях синхронизирующая мощность, изменив знак плюс на минус, проходит через бесконечность, после чего она вновь становится положительной. </vt:lpstr>
      <vt:lpstr>Бесконечно больших значений синхронизирующая мощность (СМ) достигает в точке В, соответствующей максимуму характеристики мощности АД. При этом положительное значение СМ на второй ветви графика не свидетельствует об устойчивости системы в целом, поскольку из-за отрицательных значений производной dP/ds в этой области АД становится неустойчивым. СМ проходит через нуль в точке А, когда производная dP/ds остается еще положительной. При уменьшении исходного угла обе ветви кривой СМ сближаются и при угле равном нулю образуют непрерывную кривую, за исключением особой точки С , где СМ принимает любые значения, а производная dP/ds становится равной нулю.</vt:lpstr>
      <vt:lpstr>    Эти результаты позволяют заключить, что при любых непрерывных изменениях режима работы ЭЭС, связанных с изменением относительного угла сдвига роторов и скольжения двигателей s, СМ изменяет знак раньше, чем производная dP/ds, за исключением симметричного режима с относительным углом сдвига роторов, равным нулю.     Таким образом, неустойчивость генераторов всегда предшествует возникновению неустойчивости нагрузки или по крайней мере совпадает с ней и для оценки устойчивости системы в целом следует использовать единственный критерий в виде знака СМ (действительный предел мощности).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189</cp:revision>
  <dcterms:created xsi:type="dcterms:W3CDTF">2012-09-03T06:45:03Z</dcterms:created>
  <dcterms:modified xsi:type="dcterms:W3CDTF">2022-05-14T08:02:56Z</dcterms:modified>
</cp:coreProperties>
</file>